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sldIdLst>
    <p:sldId id="264" r:id="rId6"/>
    <p:sldId id="268" r:id="rId7"/>
    <p:sldId id="265" r:id="rId8"/>
    <p:sldId id="277" r:id="rId9"/>
    <p:sldId id="276" r:id="rId10"/>
    <p:sldId id="281" r:id="rId11"/>
    <p:sldId id="282" r:id="rId12"/>
    <p:sldId id="270" r:id="rId13"/>
    <p:sldId id="279" r:id="rId14"/>
    <p:sldId id="278" r:id="rId15"/>
    <p:sldId id="267" r:id="rId16"/>
    <p:sldId id="280" r:id="rId17"/>
    <p:sldId id="274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7FF3"/>
    <a:srgbClr val="292929"/>
    <a:srgbClr val="6EFF4A"/>
    <a:srgbClr val="FFD74A"/>
    <a:srgbClr val="409DFF"/>
    <a:srgbClr val="FF964A"/>
    <a:srgbClr val="FF4A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B9FE7-E202-F444-9EAF-040633FBB9C3}" v="1" dt="2024-03-31T06:07:59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76"/>
  </p:normalViewPr>
  <p:slideViewPr>
    <p:cSldViewPr snapToGrid="0">
      <p:cViewPr>
        <p:scale>
          <a:sx n="45" d="100"/>
          <a:sy n="45" d="100"/>
        </p:scale>
        <p:origin x="217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25BC6-2E92-45F1-85D6-50B221501009}" type="datetimeFigureOut">
              <a:t>31.03.24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730E1-69DD-4630-B442-D483B49EFD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Overall, the project could be used by anyone who wants to learn in a interactive and engaging way, by visualizing the real-life objects and the information about them, and therefore, it could be beneficial for both students and teachers, as well as for people interested in learning and visualizing complex concepts.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------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Students of all ages and in various educational settings, who could use the platform to enhance their understanding of complex concepts in various subjects, such as mathematics, science, and engineering.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Teachers, who could use the platform as a tool to supplement their existing lesson plans and make their curriculum more interactive and engaging for everyone.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Parents, who could use the platform to help their children with their homework or to supplement their own education.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Anyone interested in learning mathematics, who could use the platform to visualize mathematical concepts in a more tangible way.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Architects, who could use the platform to visualize and understand the shapes and proportions of building components.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52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application favors every user equally.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Private data isn’t collected from the users in order to keep our system separated from any potential discriminative accusations.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Aside from planned multilingual updates, we’ve focused on accessibility for handicapped people of all ages.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Since our platform is number-focused, the second scope of accessibility is to add support for other numeric system.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8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application favors every user equally.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Private data isn’t collected from the users in order to keep our system separated from any potential discriminative accusations.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Aside from planned multilingual updates, we’ve focused on accessibility for handicapped people of all ages.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Since our platform is number-focused, the second scope of accessibility is to add support for other numeric system.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5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BG" smtClean="0"/>
              <a:t>15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3019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product utilizes numerous technologies for both its’ frontend and backend. Azure’s storage and Computer Vision AI model are the ones, that come to mind first.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backend logic includes our own equation transpiler and a shared student-to-teacher platform.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While the project doesn’t have any professional degree of production, all of the team’s members specialize in a aspects, that when combined, create one functional product.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9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product utilizes numerous technologies for both its’ frontend and backend. Azure’s storage and Computer Vision AI model are the ones, that come to mind first.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backend logic includes our own equation transpiler and a shared student-to-teacher platform.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While the project doesn’t have any professional degree of production, all of the team’s members specialize in a aspects, that when combined, create one functional product.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6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product utilizes numerous technologies for both its’ frontend and backend. Azure’s storage and Computer Vision AI model are the ones, that come to mind first.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backend logic includes our own equation transpiler and a shared student-to-teacher platform.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While the project doesn’t have any professional degree of production, all of the team’s members specialize in a aspects, that when combined, create one functional product.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9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Our product utilizes numerous technologies for both its’ frontend and backend. Azure’s storage and Computer Vision AI model are the ones, that come to mind first.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backend logic includes our own equation transpiler and a shared student-to-teacher platform.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While the project doesn’t have any professional degree of production, all of the team’s members specialize in a aspects, that when combined, create one functional product.</a:t>
            </a:r>
            <a:endParaRPr lang="en-US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At this stage, we’re planning to release a demo version for local schools. If proven successful, we’ve planned to also try a release for the entire country. </a:t>
            </a:r>
          </a:p>
          <a:p>
            <a:pPr marL="0" indent="0">
              <a:buNone/>
            </a:pPr>
            <a:endParaRPr lang="en-US" sz="120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core will be free to use for all legitimate students and teachers, whereas licenses can be given out to potential buyers or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At this stage, we’re planning to release a demo version for local schools. If proven successful, we’ve planned to also try a release for the entire country. </a:t>
            </a:r>
          </a:p>
          <a:p>
            <a:pPr marL="0" indent="0">
              <a:buNone/>
            </a:pPr>
            <a:endParaRPr lang="en-US" sz="120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core will be free to use for all legitimate students and teachers, whereas licenses can be given out to potential buyers or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0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At this stage, we’re planning to release a demo version for local schools. If proven successful, we’ve planned to also try a release for the entire country. </a:t>
            </a:r>
          </a:p>
          <a:p>
            <a:pPr marL="0" indent="0">
              <a:buNone/>
            </a:pPr>
            <a:endParaRPr lang="en-US" sz="120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lt"/>
              </a:rPr>
              <a:t>The project’s core will be free to use for all legitimate students and teachers, whereas licenses can be given out to potential buyers or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Overall, the project could be used by anyone who wants to learn in a interactive and engaging way, by visualizing the real-life objects and the information about them, and therefore, it could be beneficial for both students and teachers, as well as for people interested in learning and visualizing complex concepts.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------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Students of all ages and in various educational settings, who could use the platform to enhance their understanding of complex concepts in various subjects, such as mathematics, science, and engineering.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Teachers, who could use the platform as a tool to supplement their existing lesson plans and make their curriculum more interactive and engaging for everyone.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Parents, who could use the platform to help their children with their homework or to supplement their own education.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Anyone interested in learning mathematics, who could use the platform to visualize mathematical concepts in a more tangible way.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Architects, who could use the platform to visualize and understand the shapes and proportions of building components.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730E1-69DD-4630-B442-D483B49EFDF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1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2E83-9CEC-49BA-9DC6-9FB842218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85CF2-42E6-4AED-B6F0-7C01C2F2F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56071-B28D-457C-99C8-54E4CFE2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8DEA-1775-4B03-B55D-2743B3A2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36C7-E82F-4F3D-A5D0-0F995FFD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851D-2E49-43EF-B9B2-A310AB32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E64A3-9C12-4D70-AEB0-000BCCCE1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5E50F-7A1B-4061-BF8B-123EDC35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BCE8E-392F-4C12-BF77-B04F490F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70D8D-75C7-42FA-887F-82624CBA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326923-D30E-45C6-AE2E-1ADEF4921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98EDB-AA44-44A2-9D7F-59AE8BC0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B9C1-FF22-4000-9BD7-4174106C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E0EF-4323-456B-B65D-00AC46B1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51419-0F43-4ACA-BED2-20CFD32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2E83-9CEC-49BA-9DC6-9FB842218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85CF2-42E6-4AED-B6F0-7C01C2F2F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56071-B28D-457C-99C8-54E4CFE2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8DEA-1775-4B03-B55D-2743B3A2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36C7-E82F-4F3D-A5D0-0F995FFD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38C5-1FF9-489B-A200-884CA895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15B0-792E-4839-B4C8-CBF821B4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F07D4-B5C9-4A9F-8491-86498051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40B6-7C43-4C11-A934-33C439CE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F30A7-B5E9-4029-82C4-72ACC225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CFE7-1774-4E07-BCE8-57867CA5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DD8B2-A65B-49B7-A81B-D622E4AF7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498-206C-4BB0-A2C0-3D0C536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8EB3-BFF9-4ACA-8799-8ABF3B46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56E5-D5F9-46D8-927C-30935050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B171-B103-4B92-8ADD-FFCB1F8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AC72-DBF2-4582-B369-2FC2D549A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003B1-6B35-4226-9437-66C9459E2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B8C8E-C18A-476E-AD80-44205ACA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86D02-7949-4229-8CDB-A831F61F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B3DD-75D6-46A3-A194-296F8DC0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7135-D65E-4674-8611-7AAFBF69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3740B-5E00-4FE8-B599-DF6CC0D3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DB0F6-D683-46FF-ACDC-4607BB9CA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68625-4E10-4FB0-87F9-31E3D95FA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98493-353A-40C3-B13E-85261A605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AC7E4-0E96-4F35-9A50-5E0401A4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C3EE4-F7CF-439D-8B59-AED65AB0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09F55-C3B5-46A5-B6F3-6E4ECC58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782A-CFB1-4D48-8BFF-563AB7F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C5212-A769-4180-828E-401BCFF3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E7A81-7E35-480D-9227-D9D69159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691F-D82B-4B6A-8177-97D1191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77981-0140-44EA-99C2-B821307E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C5D4-3D64-4906-B63F-2F47C9BA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8C9B0-8DF8-4606-9A6F-30FC974F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468F-3102-48BA-8E47-9D9B97F0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AE8C-FB28-4798-88CA-610AAC68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7283C-7B2C-4180-BA48-BDAF5900D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2C31E-1981-453D-86C7-9665FDB5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1680-9755-4E09-BAFE-D0CF21B8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74BD7-EEE1-4BC7-893A-1F58FEC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38C5-1FF9-489B-A200-884CA895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15B0-792E-4839-B4C8-CBF821B45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F07D4-B5C9-4A9F-8491-86498051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40B6-7C43-4C11-A934-33C439CE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F30A7-B5E9-4029-82C4-72ACC225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930F-6B74-417B-B5EE-FEC85B71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49C00-DFFE-42B0-B1DF-03F03E93C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F3AD2-5CC8-4499-B094-CE351C5C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A455C-F6A2-4DF2-9FC6-AD746608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6113-77B5-44F3-9E53-01984365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3868-65D5-40F7-BD20-D91DFA57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851D-2E49-43EF-B9B2-A310AB32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E64A3-9C12-4D70-AEB0-000BCCCE1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5E50F-7A1B-4061-BF8B-123EDC35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BCE8E-392F-4C12-BF77-B04F490F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70D8D-75C7-42FA-887F-82624CBA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326923-D30E-45C6-AE2E-1ADEF4921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98EDB-AA44-44A2-9D7F-59AE8BC0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B9C1-FF22-4000-9BD7-4174106C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E0EF-4323-456B-B65D-00AC46B1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51419-0F43-4ACA-BED2-20CFD32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CFE7-1774-4E07-BCE8-57867CA5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DD8B2-A65B-49B7-A81B-D622E4AF7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498-206C-4BB0-A2C0-3D0C536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8EB3-BFF9-4ACA-8799-8ABF3B46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56E5-D5F9-46D8-927C-30935050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B171-B103-4B92-8ADD-FFCB1F8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1AC72-DBF2-4582-B369-2FC2D549A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003B1-6B35-4226-9437-66C9459E2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B8C8E-C18A-476E-AD80-44205ACA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86D02-7949-4229-8CDB-A831F61F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B3DD-75D6-46A3-A194-296F8DC0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7135-D65E-4674-8611-7AAFBF69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3740B-5E00-4FE8-B599-DF6CC0D3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DB0F6-D683-46FF-ACDC-4607BB9CA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68625-4E10-4FB0-87F9-31E3D95FA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498493-353A-40C3-B13E-85261A605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AC7E4-0E96-4F35-9A50-5E0401A4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C3EE4-F7CF-439D-8B59-AED65AB0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09F55-C3B5-46A5-B6F3-6E4ECC58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782A-CFB1-4D48-8BFF-563AB7F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C5212-A769-4180-828E-401BCFF3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E7A81-7E35-480D-9227-D9D69159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E691F-D82B-4B6A-8177-97D1191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77981-0140-44EA-99C2-B821307E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C5D4-3D64-4906-B63F-2F47C9BA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8C9B0-8DF8-4606-9A6F-30FC974F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468F-3102-48BA-8E47-9D9B97F0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AE8C-FB28-4798-88CA-610AAC68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7283C-7B2C-4180-BA48-BDAF5900D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2C31E-1981-453D-86C7-9665FDB5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1680-9755-4E09-BAFE-D0CF21B8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74BD7-EEE1-4BC7-893A-1F58FEC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930F-6B74-417B-B5EE-FEC85B71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49C00-DFFE-42B0-B1DF-03F03E93C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F3AD2-5CC8-4499-B094-CE351C5C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A455C-F6A2-4DF2-9FC6-AD746608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6113-77B5-44F3-9E53-01984365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C3868-65D5-40F7-BD20-D91DFA57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932DA-0370-4E1D-8D3B-900C12CD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A3B9-BE05-4018-9021-417B5C70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C5D9-E72E-42CB-A898-FA76C97D3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8BE05-D52F-43E4-BC30-0C55F0DBA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31C9-1424-4C1A-9EF0-08B5C2FF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932DA-0370-4E1D-8D3B-900C12CD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A3B9-BE05-4018-9021-417B5C70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C5D9-E72E-42CB-A898-FA76C97D3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E258-E7C2-4617-8F97-21C6E65A3805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8BE05-D52F-43E4-BC30-0C55F0DBA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31C9-1424-4C1A-9EF0-08B5C2FF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7202E-773E-4973-B3A8-DAC47DBD5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ainbow colored light&#10;&#10;Description automatically generated">
            <a:extLst>
              <a:ext uri="{FF2B5EF4-FFF2-40B4-BE49-F238E27FC236}">
                <a16:creationId xmlns:a16="http://schemas.microsoft.com/office/drawing/2014/main" id="{E3F6EA9C-8271-32C8-A598-D704A824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267" y="-82194"/>
            <a:ext cx="12878533" cy="7244175"/>
          </a:xfrm>
          <a:prstGeom prst="rect">
            <a:avLst/>
          </a:prstGeom>
        </p:spPr>
      </p:pic>
      <p:pic>
        <p:nvPicPr>
          <p:cNvPr id="6" name="Picture 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FAA7BDA-CEA1-4F58-752E-98363B1564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66287" y="-66906"/>
            <a:ext cx="15000483" cy="6906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C9184-1A83-42D4-9518-DF2180336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6173" y="2876285"/>
            <a:ext cx="7879645" cy="110543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Spectra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5F3C9-9D5D-416A-A859-F44E2FD4D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4974" y="2571397"/>
            <a:ext cx="1682045" cy="49671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9A9D9F"/>
                </a:solidFill>
                <a:latin typeface="Neue Montreal" pitchFamily="2" charset="77"/>
              </a:rPr>
              <a:t>Team</a:t>
            </a:r>
            <a:endParaRPr lang="en-US" sz="2800" dirty="0">
              <a:solidFill>
                <a:srgbClr val="9A9D9F"/>
              </a:solidFill>
              <a:latin typeface="Neue Montreal" pitchFamily="2" charset="77"/>
            </a:endParaRPr>
          </a:p>
        </p:txBody>
      </p:sp>
      <p:cxnSp>
        <p:nvCxnSpPr>
          <p:cNvPr id="7" name="line">
            <a:extLst>
              <a:ext uri="{FF2B5EF4-FFF2-40B4-BE49-F238E27FC236}">
                <a16:creationId xmlns:a16="http://schemas.microsoft.com/office/drawing/2014/main" id="{D3C4ACA3-0AFB-48AC-9FA0-BF296501D682}"/>
              </a:ext>
            </a:extLst>
          </p:cNvPr>
          <p:cNvCxnSpPr>
            <a:cxnSpLocks/>
          </p:cNvCxnSpPr>
          <p:nvPr/>
        </p:nvCxnSpPr>
        <p:spPr>
          <a:xfrm>
            <a:off x="4813738" y="4068542"/>
            <a:ext cx="2730682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9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0F1B-E1B4-9733-DA7B-324085C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087880" cy="1025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Market</a:t>
            </a:r>
            <a:endParaRPr lang="bg-BG" dirty="0">
              <a:solidFill>
                <a:schemeClr val="bg1"/>
              </a:solidFill>
              <a:latin typeface="Raleway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4123BD-58ED-43F3-BE2F-6C008E5E75C0}"/>
              </a:ext>
            </a:extLst>
          </p:cNvPr>
          <p:cNvCxnSpPr>
            <a:cxnSpLocks/>
          </p:cNvCxnSpPr>
          <p:nvPr/>
        </p:nvCxnSpPr>
        <p:spPr>
          <a:xfrm>
            <a:off x="-197835" y="1390383"/>
            <a:ext cx="2822062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409DFF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5D973D35-DBC5-8CAF-163A-5BAD1500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1690688"/>
            <a:ext cx="7772400" cy="45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06E1FB7-AD95-4E9B-9CF8-45399E0111F1}"/>
              </a:ext>
            </a:extLst>
          </p:cNvPr>
          <p:cNvSpPr/>
          <p:nvPr/>
        </p:nvSpPr>
        <p:spPr>
          <a:xfrm>
            <a:off x="3941912" y="1882227"/>
            <a:ext cx="2280404" cy="2280404"/>
          </a:xfrm>
          <a:prstGeom prst="ellipse">
            <a:avLst/>
          </a:prstGeom>
          <a:solidFill>
            <a:srgbClr val="2FFF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D766E5-3678-4E45-9C86-3ADEF01D366E}"/>
              </a:ext>
            </a:extLst>
          </p:cNvPr>
          <p:cNvSpPr/>
          <p:nvPr/>
        </p:nvSpPr>
        <p:spPr>
          <a:xfrm>
            <a:off x="5769067" y="1882227"/>
            <a:ext cx="2280403" cy="2280402"/>
          </a:xfrm>
          <a:prstGeom prst="ellipse">
            <a:avLst/>
          </a:prstGeom>
          <a:solidFill>
            <a:srgbClr val="409D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B9F3BE-165A-4358-839D-3F3DA3139FD3}"/>
              </a:ext>
            </a:extLst>
          </p:cNvPr>
          <p:cNvSpPr/>
          <p:nvPr/>
        </p:nvSpPr>
        <p:spPr>
          <a:xfrm>
            <a:off x="4873195" y="3308657"/>
            <a:ext cx="2280403" cy="2280402"/>
          </a:xfrm>
          <a:prstGeom prst="ellipse">
            <a:avLst/>
          </a:prstGeom>
          <a:solidFill>
            <a:srgbClr val="FF2F9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3C3B-7FD7-FB2E-102C-DACBE3DC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3" y="503870"/>
            <a:ext cx="4218491" cy="80327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BBFC-6C83-3AD1-984F-CC7CBF9F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6978"/>
            <a:ext cx="3043259" cy="5467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2FFF7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Medium to small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2FFF7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manufacturers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0D60FF-205D-4E1A-9923-AE4C0172AFDA}"/>
              </a:ext>
            </a:extLst>
          </p:cNvPr>
          <p:cNvCxnSpPr>
            <a:cxnSpLocks/>
          </p:cNvCxnSpPr>
          <p:nvPr/>
        </p:nvCxnSpPr>
        <p:spPr>
          <a:xfrm>
            <a:off x="-170796" y="1421242"/>
            <a:ext cx="4603096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C77FF3">
                    <a:alpha val="0"/>
                  </a:srgbClr>
                </a:gs>
                <a:gs pos="100000">
                  <a:srgbClr val="C77FF3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CAC3C8-FEBC-420B-8532-5C450FB032FA}"/>
              </a:ext>
            </a:extLst>
          </p:cNvPr>
          <p:cNvSpPr txBox="1">
            <a:spLocks/>
          </p:cNvSpPr>
          <p:nvPr/>
        </p:nvSpPr>
        <p:spPr>
          <a:xfrm>
            <a:off x="8245567" y="1981073"/>
            <a:ext cx="2578100" cy="1009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solidFill>
                  <a:srgbClr val="409DFF"/>
                </a:solidFill>
                <a:latin typeface="CMU Serif"/>
              </a:rPr>
              <a:t>Large Apparel Corporations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2E5732-A2CB-48EC-840B-BA3CCCB31296}"/>
              </a:ext>
            </a:extLst>
          </p:cNvPr>
          <p:cNvSpPr txBox="1">
            <a:spLocks/>
          </p:cNvSpPr>
          <p:nvPr/>
        </p:nvSpPr>
        <p:spPr>
          <a:xfrm>
            <a:off x="4061818" y="5661176"/>
            <a:ext cx="3903156" cy="984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2F9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Investors &amp; Financial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2F93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Institutions</a:t>
            </a:r>
            <a:endParaRPr lang="bg-BG" sz="3200" dirty="0">
              <a:solidFill>
                <a:srgbClr val="FF2F93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70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" grpId="0"/>
      <p:bldP spid="3" grpId="0" build="p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3C3B-7FD7-FB2E-102C-DACBE3DC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3" y="503870"/>
            <a:ext cx="4218491" cy="80327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BBFC-6C83-3AD1-984F-CC7CBF9F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1" y="1936979"/>
            <a:ext cx="2755900" cy="4969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Revenue sources</a:t>
            </a:r>
            <a:endParaRPr lang="en-US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0D60FF-205D-4E1A-9923-AE4C0172AFDA}"/>
              </a:ext>
            </a:extLst>
          </p:cNvPr>
          <p:cNvCxnSpPr>
            <a:cxnSpLocks/>
          </p:cNvCxnSpPr>
          <p:nvPr/>
        </p:nvCxnSpPr>
        <p:spPr>
          <a:xfrm>
            <a:off x="-338436" y="1326306"/>
            <a:ext cx="4603096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C77FF3">
                    <a:alpha val="0"/>
                  </a:srgbClr>
                </a:gs>
                <a:gs pos="100000">
                  <a:srgbClr val="C77FF3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4EB107-3B7A-4E7B-2D8B-B4BEE7482AEB}"/>
              </a:ext>
            </a:extLst>
          </p:cNvPr>
          <p:cNvSpPr txBox="1">
            <a:spLocks/>
          </p:cNvSpPr>
          <p:nvPr/>
        </p:nvSpPr>
        <p:spPr>
          <a:xfrm>
            <a:off x="1422400" y="2433891"/>
            <a:ext cx="7759700" cy="15809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One-Time purchases with large-scale corporations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Subscriptions for small to medium businesses</a:t>
            </a:r>
            <a:endParaRPr lang="en-US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61AF78-92A4-EBD9-CD64-B9F9F7E24A6B}"/>
              </a:ext>
            </a:extLst>
          </p:cNvPr>
          <p:cNvSpPr txBox="1">
            <a:spLocks/>
          </p:cNvSpPr>
          <p:nvPr/>
        </p:nvSpPr>
        <p:spPr>
          <a:xfrm>
            <a:off x="977901" y="3854185"/>
            <a:ext cx="2405380" cy="496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1"/>
                </a:solidFill>
              </a:rPr>
              <a:t>Pricing</a:t>
            </a:r>
            <a:endParaRPr lang="en-US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14FE34-5C42-8750-472A-DBF4E33DAD36}"/>
              </a:ext>
            </a:extLst>
          </p:cNvPr>
          <p:cNvSpPr txBox="1">
            <a:spLocks/>
          </p:cNvSpPr>
          <p:nvPr/>
        </p:nvSpPr>
        <p:spPr>
          <a:xfrm>
            <a:off x="1422400" y="4351097"/>
            <a:ext cx="7759700" cy="15809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40$ per month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400$ per year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Custom pricing for enterprise</a:t>
            </a:r>
            <a:endParaRPr lang="en-US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  <p:bldP spid="11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7ED86DB8-627A-478E-92F1-19E5BC6E5B4C}"/>
              </a:ext>
            </a:extLst>
          </p:cNvPr>
          <p:cNvSpPr/>
          <p:nvPr/>
        </p:nvSpPr>
        <p:spPr>
          <a:xfrm>
            <a:off x="-169623" y="0"/>
            <a:ext cx="12531247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03F6D-30AA-97B4-FC06-25F5DC54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476" y="2777803"/>
            <a:ext cx="2843048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Neue Montreal" pitchFamily="2" charset="77"/>
              </a:rPr>
              <a:t>Demo</a:t>
            </a:r>
            <a:endParaRPr lang="en-US" sz="8000" dirty="0">
              <a:solidFill>
                <a:schemeClr val="bg1"/>
              </a:solidFill>
              <a:latin typeface="Neue Montreal" pitchFamily="2" charset="77"/>
              <a:cs typeface="Calibri Ligh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8E7AE1-A85E-4EDA-8B04-46B386C81303}"/>
              </a:ext>
            </a:extLst>
          </p:cNvPr>
          <p:cNvCxnSpPr>
            <a:cxnSpLocks/>
          </p:cNvCxnSpPr>
          <p:nvPr/>
        </p:nvCxnSpPr>
        <p:spPr>
          <a:xfrm>
            <a:off x="4674476" y="3996686"/>
            <a:ext cx="2667168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C77FF3">
                    <a:alpha val="0"/>
                  </a:srgbClr>
                </a:gs>
                <a:gs pos="99000">
                  <a:srgbClr val="C77FF3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7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">
            <a:extLst>
              <a:ext uri="{FF2B5EF4-FFF2-40B4-BE49-F238E27FC236}">
                <a16:creationId xmlns:a16="http://schemas.microsoft.com/office/drawing/2014/main" id="{C5B2E8F5-918F-4E97-B11E-0EB8FE90A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/>
          <a:stretch/>
        </p:blipFill>
        <p:spPr>
          <a:xfrm>
            <a:off x="-169623" y="1027906"/>
            <a:ext cx="12531247" cy="51630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7ED86DB8-627A-478E-92F1-19E5BC6E5B4C}"/>
              </a:ext>
            </a:extLst>
          </p:cNvPr>
          <p:cNvSpPr/>
          <p:nvPr/>
        </p:nvSpPr>
        <p:spPr>
          <a:xfrm>
            <a:off x="-169623" y="0"/>
            <a:ext cx="12531247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03F6D-30AA-97B4-FC06-25F5DC54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</a:rPr>
              <a:t>Future</a:t>
            </a:r>
            <a:endParaRPr lang="bg-BG" dirty="0">
              <a:solidFill>
                <a:schemeClr val="bg1"/>
              </a:solidFill>
              <a:latin typeface="Raleway"/>
              <a:ea typeface="Calibri Light"/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7ABBFE-C8D0-4623-9284-17870E43879B}"/>
              </a:ext>
            </a:extLst>
          </p:cNvPr>
          <p:cNvSpPr txBox="1">
            <a:spLocks/>
          </p:cNvSpPr>
          <p:nvPr/>
        </p:nvSpPr>
        <p:spPr>
          <a:xfrm>
            <a:off x="3787664" y="4566813"/>
            <a:ext cx="1778878" cy="4584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Inter Light"/>
                <a:cs typeface="+mn-lt"/>
              </a:rPr>
              <a:t>Global Index</a:t>
            </a:r>
            <a:endParaRPr lang="bg-BG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FD4662-A866-4DC1-BA3A-123FAA637D5B}"/>
              </a:ext>
            </a:extLst>
          </p:cNvPr>
          <p:cNvSpPr txBox="1">
            <a:spLocks/>
          </p:cNvSpPr>
          <p:nvPr/>
        </p:nvSpPr>
        <p:spPr>
          <a:xfrm>
            <a:off x="8582776" y="4565621"/>
            <a:ext cx="2068685" cy="536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>
                <a:solidFill>
                  <a:schemeClr val="bg1"/>
                </a:solidFill>
                <a:latin typeface="Inter Light"/>
                <a:cs typeface="+mn-lt"/>
              </a:rPr>
              <a:t>Realisation</a:t>
            </a:r>
            <a:endParaRPr lang="bg-BG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0169F6-C323-40F8-8D36-516C968BF5CB}"/>
              </a:ext>
            </a:extLst>
          </p:cNvPr>
          <p:cNvSpPr txBox="1">
            <a:spLocks/>
          </p:cNvSpPr>
          <p:nvPr/>
        </p:nvSpPr>
        <p:spPr>
          <a:xfrm>
            <a:off x="837434" y="2002132"/>
            <a:ext cx="2948925" cy="496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cs typeface="+mn-lt"/>
              </a:rPr>
              <a:t>Polishing</a:t>
            </a:r>
            <a:endParaRPr lang="bg-BG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5A4111-AEEB-FC75-0E4D-3069EB8A2317}"/>
              </a:ext>
            </a:extLst>
          </p:cNvPr>
          <p:cNvSpPr txBox="1">
            <a:spLocks/>
          </p:cNvSpPr>
          <p:nvPr/>
        </p:nvSpPr>
        <p:spPr>
          <a:xfrm>
            <a:off x="5660899" y="1991898"/>
            <a:ext cx="1963581" cy="5100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Striking deals</a:t>
            </a:r>
            <a:endParaRPr lang="bg-BG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A5C25F-2769-8566-ADF8-A94DB3A4DC1F}"/>
              </a:ext>
            </a:extLst>
          </p:cNvPr>
          <p:cNvCxnSpPr>
            <a:cxnSpLocks/>
          </p:cNvCxnSpPr>
          <p:nvPr/>
        </p:nvCxnSpPr>
        <p:spPr>
          <a:xfrm>
            <a:off x="-170796" y="1421242"/>
            <a:ext cx="2710796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C77FF3">
                    <a:alpha val="0"/>
                  </a:srgbClr>
                </a:gs>
                <a:gs pos="100000">
                  <a:srgbClr val="C77FF3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95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8F2E78-B0A3-49A4-86E6-4CAB59BE9500}"/>
              </a:ext>
            </a:extLst>
          </p:cNvPr>
          <p:cNvSpPr txBox="1">
            <a:spLocks/>
          </p:cNvSpPr>
          <p:nvPr/>
        </p:nvSpPr>
        <p:spPr>
          <a:xfrm>
            <a:off x="2156177" y="988677"/>
            <a:ext cx="7879645" cy="1105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e Montreal" pitchFamily="2" charset="77"/>
              </a:rPr>
              <a:t>Thanks.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46321115-DA02-4315-8C8A-BA9FA7341012}"/>
              </a:ext>
            </a:extLst>
          </p:cNvPr>
          <p:cNvSpPr/>
          <p:nvPr/>
        </p:nvSpPr>
        <p:spPr>
          <a:xfrm>
            <a:off x="5878286" y="5633178"/>
            <a:ext cx="435428" cy="435428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alew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49223-0B5F-6B24-7C69-BF2C5F58B540}"/>
              </a:ext>
            </a:extLst>
          </p:cNvPr>
          <p:cNvSpPr txBox="1"/>
          <p:nvPr/>
        </p:nvSpPr>
        <p:spPr>
          <a:xfrm>
            <a:off x="3294182" y="485270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aleway"/>
              </a:rPr>
              <a:t>Android</a:t>
            </a:r>
            <a:endParaRPr lang="bg-BG">
              <a:solidFill>
                <a:schemeClr val="bg1"/>
              </a:solidFill>
              <a:latin typeface="Ralew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F6906-FE84-531B-9A00-2F64F1225BC5}"/>
              </a:ext>
            </a:extLst>
          </p:cNvPr>
          <p:cNvSpPr txBox="1"/>
          <p:nvPr/>
        </p:nvSpPr>
        <p:spPr>
          <a:xfrm>
            <a:off x="8136262" y="485270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aleway"/>
              </a:rPr>
              <a:t>iOS</a:t>
            </a:r>
            <a:endParaRPr lang="bg-BG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CDCD8A-D8C6-391E-AF57-1550BD899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5" y="2311731"/>
            <a:ext cx="2415749" cy="24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4B69F1D-7C89-9783-48FF-0135C7BF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76" y="2311731"/>
            <a:ext cx="2465301" cy="24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ector field">
            <a:extLst>
              <a:ext uri="{FF2B5EF4-FFF2-40B4-BE49-F238E27FC236}">
                <a16:creationId xmlns:a16="http://schemas.microsoft.com/office/drawing/2014/main" id="{0A25EAD8-1EAA-4257-9EDD-BD8590CF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5199" y="-97404"/>
            <a:ext cx="16642398" cy="7052809"/>
          </a:xfrm>
          <a:prstGeom prst="rect">
            <a:avLst/>
          </a:prstGeom>
        </p:spPr>
      </p:pic>
      <p:sp>
        <p:nvSpPr>
          <p:cNvPr id="8" name="black blur">
            <a:extLst>
              <a:ext uri="{FF2B5EF4-FFF2-40B4-BE49-F238E27FC236}">
                <a16:creationId xmlns:a16="http://schemas.microsoft.com/office/drawing/2014/main" id="{A70DD622-2C59-4673-802C-449F21432A1A}"/>
              </a:ext>
            </a:extLst>
          </p:cNvPr>
          <p:cNvSpPr/>
          <p:nvPr/>
        </p:nvSpPr>
        <p:spPr>
          <a:xfrm>
            <a:off x="-2525486" y="-217714"/>
            <a:ext cx="17446172" cy="734422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E5981-7839-9185-44FC-B95CED73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3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B38C-68F3-9544-0D39-5341C339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295" y="2654369"/>
            <a:ext cx="7023410" cy="1325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2"/>
                </a:solidFill>
                <a:latin typeface="Neue Montreal" pitchFamily="2" charset="77"/>
              </a:rPr>
              <a:t>Our mission is to empower manufacturers to enhance their sustainability practices through advanced, data-driven analytics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7AB6E3-1CBE-7A14-B109-0F5D8D1656C7}"/>
              </a:ext>
            </a:extLst>
          </p:cNvPr>
          <p:cNvCxnSpPr>
            <a:cxnSpLocks/>
          </p:cNvCxnSpPr>
          <p:nvPr/>
        </p:nvCxnSpPr>
        <p:spPr>
          <a:xfrm>
            <a:off x="-425217" y="1377245"/>
            <a:ext cx="3695347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FF4A4A">
                    <a:alpha val="0"/>
                  </a:srgbClr>
                </a:gs>
                <a:gs pos="100000">
                  <a:srgbClr val="FF4A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6EDF-B99E-4FF6-9C0C-A60526DD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84513" cy="734804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Problem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0A3072D-635D-DB25-6D3A-D76D99D7C21B}"/>
              </a:ext>
            </a:extLst>
          </p:cNvPr>
          <p:cNvSpPr txBox="1">
            <a:spLocks/>
          </p:cNvSpPr>
          <p:nvPr/>
        </p:nvSpPr>
        <p:spPr>
          <a:xfrm>
            <a:off x="482381" y="6211528"/>
            <a:ext cx="8096562" cy="382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BG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ata provided by the US Environmental Protection Agency &amp; European Parliametnt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131AD10-00A7-1C21-7FFA-22C3E6E4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9870" y="1463182"/>
            <a:ext cx="4909749" cy="4258674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1C44658-4C5A-9D9B-C68B-0355CAE593C1}"/>
              </a:ext>
            </a:extLst>
          </p:cNvPr>
          <p:cNvSpPr txBox="1">
            <a:spLocks/>
          </p:cNvSpPr>
          <p:nvPr/>
        </p:nvSpPr>
        <p:spPr>
          <a:xfrm>
            <a:off x="8512394" y="5243763"/>
            <a:ext cx="3197225" cy="531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960"/>
              </a:lnSpc>
              <a:buNone/>
            </a:pPr>
            <a:r>
              <a:rPr lang="en-GB" sz="1400" i="1" dirty="0">
                <a:solidFill>
                  <a:schemeClr val="bg2">
                    <a:lumMod val="75000"/>
                  </a:schemeClr>
                </a:solidFill>
              </a:rPr>
              <a:t>Greenhouse Gas </a:t>
            </a:r>
          </a:p>
          <a:p>
            <a:pPr algn="r">
              <a:lnSpc>
                <a:spcPts val="960"/>
              </a:lnSpc>
              <a:buNone/>
            </a:pPr>
            <a:r>
              <a:rPr lang="en-GB" sz="1400" i="1" dirty="0">
                <a:solidFill>
                  <a:schemeClr val="bg2">
                    <a:lumMod val="75000"/>
                  </a:schemeClr>
                </a:solidFill>
              </a:rPr>
              <a:t>Emissions in percentages</a:t>
            </a:r>
            <a:endParaRPr lang="en-BG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97A58DC-172B-ABF6-5223-4367BBD98F1C}"/>
              </a:ext>
            </a:extLst>
          </p:cNvPr>
          <p:cNvSpPr txBox="1">
            <a:spLocks/>
          </p:cNvSpPr>
          <p:nvPr/>
        </p:nvSpPr>
        <p:spPr>
          <a:xfrm>
            <a:off x="2963235" y="2194483"/>
            <a:ext cx="968829" cy="63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up to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26C70D9-96C2-214C-ED94-FAE23D73F5FC}"/>
              </a:ext>
            </a:extLst>
          </p:cNvPr>
          <p:cNvSpPr txBox="1">
            <a:spLocks/>
          </p:cNvSpPr>
          <p:nvPr/>
        </p:nvSpPr>
        <p:spPr>
          <a:xfrm>
            <a:off x="1712466" y="2536572"/>
            <a:ext cx="3470367" cy="1594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accent4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20%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F988181-D8CD-CFCB-33C8-7D943A58F1DA}"/>
              </a:ext>
            </a:extLst>
          </p:cNvPr>
          <p:cNvSpPr txBox="1">
            <a:spLocks/>
          </p:cNvSpPr>
          <p:nvPr/>
        </p:nvSpPr>
        <p:spPr>
          <a:xfrm>
            <a:off x="586883" y="3701087"/>
            <a:ext cx="5324811" cy="13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of industrial wastewater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 is caused by textile dyeing and finishing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04A2DF-8A43-BCE1-A65A-8F716D1F305F}"/>
              </a:ext>
            </a:extLst>
          </p:cNvPr>
          <p:cNvCxnSpPr>
            <a:cxnSpLocks/>
          </p:cNvCxnSpPr>
          <p:nvPr/>
        </p:nvCxnSpPr>
        <p:spPr>
          <a:xfrm>
            <a:off x="-724221" y="1161784"/>
            <a:ext cx="3546934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FF964A">
                    <a:alpha val="0"/>
                  </a:srgbClr>
                </a:gs>
                <a:gs pos="100000">
                  <a:srgbClr val="FF96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/>
      <p:bldP spid="29" grpId="0" uiExpand="1" build="p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DF2B-31DF-D2E5-1B9B-E2024EA8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8382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Solution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CA7E22-AC74-723E-40D8-E57CA5BCC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03727">
            <a:off x="2209800" y="516941"/>
            <a:ext cx="7772400" cy="58241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85CD8D0-1635-1550-5121-90B4FAE775AE}"/>
              </a:ext>
            </a:extLst>
          </p:cNvPr>
          <p:cNvSpPr txBox="1">
            <a:spLocks/>
          </p:cNvSpPr>
          <p:nvPr/>
        </p:nvSpPr>
        <p:spPr>
          <a:xfrm>
            <a:off x="429721" y="4603009"/>
            <a:ext cx="4127992" cy="812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bg1"/>
                </a:solidFill>
                <a:latin typeface="Neue Montreal" pitchFamily="2" charset="77"/>
              </a:rPr>
              <a:t>Real-time monitoring of sustainability metrics</a:t>
            </a:r>
            <a:endParaRPr lang="en-US" sz="24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F3B686-ADE1-D163-60D8-5E1CE1CF3BEB}"/>
              </a:ext>
            </a:extLst>
          </p:cNvPr>
          <p:cNvSpPr txBox="1">
            <a:spLocks/>
          </p:cNvSpPr>
          <p:nvPr/>
        </p:nvSpPr>
        <p:spPr>
          <a:xfrm>
            <a:off x="8569392" y="1943100"/>
            <a:ext cx="3442192" cy="812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GB" sz="2400" dirty="0">
                <a:solidFill>
                  <a:schemeClr val="bg1"/>
                </a:solidFill>
              </a:rPr>
              <a:t>Benchmarking tools for </a:t>
            </a:r>
            <a:r>
              <a:rPr lang="en-GB" sz="2400" u="sng" dirty="0">
                <a:solidFill>
                  <a:schemeClr val="bg1"/>
                </a:solidFill>
              </a:rPr>
              <a:t>industry standards.</a:t>
            </a:r>
            <a:endParaRPr lang="en-US" sz="1100" u="sng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FCD85F-EC23-2743-EDDC-C57185AD7995}"/>
              </a:ext>
            </a:extLst>
          </p:cNvPr>
          <p:cNvCxnSpPr>
            <a:cxnSpLocks/>
          </p:cNvCxnSpPr>
          <p:nvPr/>
        </p:nvCxnSpPr>
        <p:spPr>
          <a:xfrm>
            <a:off x="-1333058" y="1376917"/>
            <a:ext cx="4238998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FFD74A">
                    <a:alpha val="0"/>
                  </a:srgbClr>
                </a:gs>
                <a:gs pos="100000">
                  <a:srgbClr val="FFD7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5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DF2B-31DF-D2E5-1B9B-E2024EA8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8382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Solution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C62758-5168-2DCF-D3E7-9E4538061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970" r="1225" b="24532"/>
          <a:stretch/>
        </p:blipFill>
        <p:spPr>
          <a:xfrm>
            <a:off x="-1079990" y="2824348"/>
            <a:ext cx="7677150" cy="305752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CFD8DD6-E482-9A7E-3287-9FD574997E22}"/>
              </a:ext>
            </a:extLst>
          </p:cNvPr>
          <p:cNvSpPr txBox="1">
            <a:spLocks/>
          </p:cNvSpPr>
          <p:nvPr/>
        </p:nvSpPr>
        <p:spPr>
          <a:xfrm>
            <a:off x="5019674" y="2290260"/>
            <a:ext cx="6938964" cy="13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Neue Montreal" pitchFamily="2" charset="77"/>
              </a:rPr>
              <a:t>Predictive analytics for improving the sustainability and lowering operation costs of a factory.</a:t>
            </a:r>
            <a:endParaRPr lang="en-US" sz="24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4E11797-9BA0-0194-78E0-516EF1B6CD6D}"/>
              </a:ext>
            </a:extLst>
          </p:cNvPr>
          <p:cNvSpPr txBox="1">
            <a:spLocks/>
          </p:cNvSpPr>
          <p:nvPr/>
        </p:nvSpPr>
        <p:spPr>
          <a:xfrm>
            <a:off x="5768485" y="4211122"/>
            <a:ext cx="6237778" cy="888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GB" sz="2400" dirty="0">
                <a:solidFill>
                  <a:schemeClr val="bg1"/>
                </a:solidFill>
                <a:latin typeface="Neue Montreal" pitchFamily="2" charset="77"/>
              </a:rPr>
              <a:t>A public index for certified sustainable manufacturing operations</a:t>
            </a:r>
            <a:endParaRPr lang="en-US" sz="14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4E0889-D3A5-E80D-AB32-314E4B24F76F}"/>
              </a:ext>
            </a:extLst>
          </p:cNvPr>
          <p:cNvCxnSpPr>
            <a:cxnSpLocks/>
          </p:cNvCxnSpPr>
          <p:nvPr/>
        </p:nvCxnSpPr>
        <p:spPr>
          <a:xfrm>
            <a:off x="-1333058" y="1376917"/>
            <a:ext cx="4238998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FFD74A">
                    <a:alpha val="0"/>
                  </a:srgbClr>
                </a:gs>
                <a:gs pos="100000">
                  <a:srgbClr val="FFD7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7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5CCF9-5591-4F93-B1EF-8338A1BE5150}"/>
              </a:ext>
            </a:extLst>
          </p:cNvPr>
          <p:cNvCxnSpPr>
            <a:cxnSpLocks/>
          </p:cNvCxnSpPr>
          <p:nvPr/>
        </p:nvCxnSpPr>
        <p:spPr>
          <a:xfrm>
            <a:off x="-386092" y="1231215"/>
            <a:ext cx="3546934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6EFF4A">
                    <a:alpha val="0"/>
                  </a:srgbClr>
                </a:gs>
                <a:gs pos="100000">
                  <a:srgbClr val="6EFF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F2275E9D-5489-E48C-189B-CECD13C8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49" y="588824"/>
            <a:ext cx="2720926" cy="6423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cs typeface="Calibri Light"/>
              </a:rPr>
              <a:t>Tech Stack</a:t>
            </a:r>
            <a:endParaRPr lang="bg-BG" dirty="0">
              <a:solidFill>
                <a:schemeClr val="bg1"/>
              </a:solidFill>
              <a:latin typeface="Raleway"/>
              <a:cs typeface="Calibri 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B4F01D6-696F-F8F1-6E65-90D549FDAD8B}"/>
              </a:ext>
            </a:extLst>
          </p:cNvPr>
          <p:cNvSpPr txBox="1">
            <a:spLocks/>
          </p:cNvSpPr>
          <p:nvPr/>
        </p:nvSpPr>
        <p:spPr>
          <a:xfrm>
            <a:off x="2799621" y="2984686"/>
            <a:ext cx="6592758" cy="888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dirty="0">
                <a:solidFill>
                  <a:schemeClr val="bg1"/>
                </a:solidFill>
                <a:latin typeface="Neue Montreal" pitchFamily="2" charset="77"/>
              </a:rPr>
              <a:t>Bleeding edge tech, </a:t>
            </a:r>
          </a:p>
          <a:p>
            <a:pPr algn="ctr">
              <a:lnSpc>
                <a:spcPct val="100000"/>
              </a:lnSpc>
            </a:pPr>
            <a:r>
              <a:rPr lang="en-GB" sz="4000" dirty="0">
                <a:solidFill>
                  <a:schemeClr val="bg1"/>
                </a:solidFill>
                <a:latin typeface="Neue Montreal" pitchFamily="2" charset="77"/>
              </a:rPr>
              <a:t>met with thought-out design.</a:t>
            </a:r>
            <a:endParaRPr lang="en-US" sz="40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9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5CCF9-5591-4F93-B1EF-8338A1BE5150}"/>
              </a:ext>
            </a:extLst>
          </p:cNvPr>
          <p:cNvCxnSpPr>
            <a:cxnSpLocks/>
          </p:cNvCxnSpPr>
          <p:nvPr/>
        </p:nvCxnSpPr>
        <p:spPr>
          <a:xfrm>
            <a:off x="-386092" y="1231215"/>
            <a:ext cx="3546934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6EFF4A">
                    <a:alpha val="0"/>
                  </a:srgbClr>
                </a:gs>
                <a:gs pos="100000">
                  <a:srgbClr val="6EFF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F2275E9D-5489-E48C-189B-CECD13C8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49" y="588824"/>
            <a:ext cx="2720926" cy="6423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cs typeface="Calibri Light"/>
              </a:rPr>
              <a:t>Tech Stack</a:t>
            </a:r>
            <a:endParaRPr lang="bg-BG" dirty="0">
              <a:solidFill>
                <a:schemeClr val="bg1"/>
              </a:solidFill>
              <a:latin typeface="Raleway"/>
              <a:cs typeface="Calibri Ligh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B4F01D6-696F-F8F1-6E65-90D549FDAD8B}"/>
              </a:ext>
            </a:extLst>
          </p:cNvPr>
          <p:cNvSpPr txBox="1">
            <a:spLocks/>
          </p:cNvSpPr>
          <p:nvPr/>
        </p:nvSpPr>
        <p:spPr>
          <a:xfrm>
            <a:off x="881921" y="3251386"/>
            <a:ext cx="6592758" cy="888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bg1"/>
                </a:solidFill>
                <a:latin typeface="Neue Montreal" pitchFamily="2" charset="77"/>
              </a:rPr>
              <a:t>Bleeding edge tech,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bg1"/>
                </a:solidFill>
                <a:latin typeface="Neue Montreal" pitchFamily="2" charset="77"/>
              </a:rPr>
              <a:t>met with thought-out design.</a:t>
            </a:r>
            <a:endParaRPr lang="en-US" sz="32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5D5DF64-C17C-A759-6682-ECF264B91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2554" y="450166"/>
            <a:ext cx="5237870" cy="59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0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0F1B-E1B4-9733-DA7B-324085C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13" y="500533"/>
            <a:ext cx="2706859" cy="915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Why now</a:t>
            </a:r>
            <a:r>
              <a:rPr lang="en-US" sz="11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  <a:endParaRPr lang="bg-BG" dirty="0">
              <a:solidFill>
                <a:schemeClr val="bg1"/>
              </a:solidFill>
              <a:latin typeface="Raleway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7C8A31-96C1-E4A8-4324-089616FF2093}"/>
              </a:ext>
            </a:extLst>
          </p:cNvPr>
          <p:cNvSpPr txBox="1">
            <a:spLocks/>
          </p:cNvSpPr>
          <p:nvPr/>
        </p:nvSpPr>
        <p:spPr>
          <a:xfrm>
            <a:off x="6775554" y="2908648"/>
            <a:ext cx="5063110" cy="1354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3600" dirty="0">
                <a:solidFill>
                  <a:schemeClr val="bg1"/>
                </a:solidFill>
                <a:latin typeface="Neue Montreal" pitchFamily="2" charset="77"/>
              </a:rPr>
              <a:t>Increasing</a:t>
            </a:r>
          </a:p>
          <a:p>
            <a:pPr algn="ctr">
              <a:lnSpc>
                <a:spcPct val="100000"/>
              </a:lnSpc>
            </a:pPr>
            <a:r>
              <a:rPr lang="en-GB" sz="3600" dirty="0">
                <a:solidFill>
                  <a:schemeClr val="bg1"/>
                </a:solidFill>
                <a:latin typeface="Neue Montreal" pitchFamily="2" charset="77"/>
              </a:rPr>
              <a:t>environmental </a:t>
            </a:r>
          </a:p>
          <a:p>
            <a:pPr algn="ctr">
              <a:lnSpc>
                <a:spcPct val="100000"/>
              </a:lnSpc>
            </a:pPr>
            <a:r>
              <a:rPr lang="en-GB" sz="3600" dirty="0">
                <a:solidFill>
                  <a:schemeClr val="bg1"/>
                </a:solidFill>
                <a:latin typeface="Neue Montreal" pitchFamily="2" charset="77"/>
              </a:rPr>
              <a:t>regulations</a:t>
            </a:r>
            <a:endParaRPr lang="en-US" sz="18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1798C7-95C4-D329-44FB-9E4D3B8361D0}"/>
              </a:ext>
            </a:extLst>
          </p:cNvPr>
          <p:cNvSpPr txBox="1">
            <a:spLocks/>
          </p:cNvSpPr>
          <p:nvPr/>
        </p:nvSpPr>
        <p:spPr>
          <a:xfrm>
            <a:off x="768013" y="2908648"/>
            <a:ext cx="4763358" cy="13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600" dirty="0">
                <a:solidFill>
                  <a:schemeClr val="bg1"/>
                </a:solidFill>
                <a:latin typeface="Neue Montreal" pitchFamily="2" charset="77"/>
              </a:rPr>
              <a:t>Demand for supply chain transparency</a:t>
            </a:r>
            <a:endParaRPr lang="en-US" sz="3600" dirty="0">
              <a:solidFill>
                <a:schemeClr val="bg1"/>
              </a:solidFill>
              <a:latin typeface="Neue Montreal" pitchFamily="2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CDBBCD-89E0-8EFF-0B86-25005C11E241}"/>
              </a:ext>
            </a:extLst>
          </p:cNvPr>
          <p:cNvCxnSpPr>
            <a:cxnSpLocks/>
          </p:cNvCxnSpPr>
          <p:nvPr/>
        </p:nvCxnSpPr>
        <p:spPr>
          <a:xfrm>
            <a:off x="-220992" y="1325982"/>
            <a:ext cx="3546934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rgbClr val="6EFF4A">
                    <a:alpha val="0"/>
                  </a:srgbClr>
                </a:gs>
                <a:gs pos="100000">
                  <a:srgbClr val="6EFF4A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2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0F1B-E1B4-9733-DA7B-324085C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13" y="500533"/>
            <a:ext cx="2706859" cy="915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Why now</a:t>
            </a:r>
            <a:r>
              <a:rPr lang="en-US" sz="1100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eue Montreal" pitchFamily="2" charset="77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  <a:endParaRPr lang="bg-BG" dirty="0">
              <a:solidFill>
                <a:schemeClr val="bg1"/>
              </a:solidFill>
              <a:latin typeface="Raleway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4123BD-58ED-43F3-BE2F-6C008E5E75C0}"/>
              </a:ext>
            </a:extLst>
          </p:cNvPr>
          <p:cNvCxnSpPr>
            <a:cxnSpLocks/>
          </p:cNvCxnSpPr>
          <p:nvPr/>
        </p:nvCxnSpPr>
        <p:spPr>
          <a:xfrm>
            <a:off x="-116946" y="1390383"/>
            <a:ext cx="3422854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409DFF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01864A-A99A-E838-5730-162031B644F8}"/>
              </a:ext>
            </a:extLst>
          </p:cNvPr>
          <p:cNvGrpSpPr/>
          <p:nvPr/>
        </p:nvGrpSpPr>
        <p:grpSpPr>
          <a:xfrm>
            <a:off x="-116946" y="1204613"/>
            <a:ext cx="12308946" cy="5721143"/>
            <a:chOff x="-116946" y="1204613"/>
            <a:chExt cx="12308946" cy="57211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787CC3-F056-DE4E-9B2B-502436E46B39}"/>
                </a:ext>
              </a:extLst>
            </p:cNvPr>
            <p:cNvSpPr/>
            <p:nvPr/>
          </p:nvSpPr>
          <p:spPr>
            <a:xfrm>
              <a:off x="-116946" y="2609788"/>
              <a:ext cx="2326746" cy="4315968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EB1821-6E55-355E-B47A-EAD7BA8F93CF}"/>
                </a:ext>
              </a:extLst>
            </p:cNvPr>
            <p:cNvSpPr/>
            <p:nvPr/>
          </p:nvSpPr>
          <p:spPr>
            <a:xfrm>
              <a:off x="9865254" y="2609788"/>
              <a:ext cx="2326746" cy="4315968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G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403308B-8EB2-6904-9076-60DBFA8B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92854" y="1204613"/>
              <a:ext cx="7772400" cy="5692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85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DFA87E0EA95954FAAA043472012DDC2" ma:contentTypeVersion="14" ma:contentTypeDescription="Създаване на нов документ" ma:contentTypeScope="" ma:versionID="0167db5d84ce599b9a0b42dfee8c2224">
  <xsd:schema xmlns:xsd="http://www.w3.org/2001/XMLSchema" xmlns:xs="http://www.w3.org/2001/XMLSchema" xmlns:p="http://schemas.microsoft.com/office/2006/metadata/properties" xmlns:ns3="d00b8f54-f3cf-445f-8972-2afa33eddbf2" xmlns:ns4="1c83ee7e-6573-437d-9db5-48e4d246fba7" targetNamespace="http://schemas.microsoft.com/office/2006/metadata/properties" ma:root="true" ma:fieldsID="b6eddb952a9c4ec4b18f36adf619e2e3" ns3:_="" ns4:_="">
    <xsd:import namespace="d00b8f54-f3cf-445f-8972-2afa33eddbf2"/>
    <xsd:import namespace="1c83ee7e-6573-437d-9db5-48e4d246fb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b8f54-f3cf-445f-8972-2afa33edd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3ee7e-6573-437d-9db5-48e4d246fb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0b8f54-f3cf-445f-8972-2afa33eddbf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C427E4-FA13-4FB6-BC61-0E1AFFEFB569}">
  <ds:schemaRefs>
    <ds:schemaRef ds:uri="1c83ee7e-6573-437d-9db5-48e4d246fba7"/>
    <ds:schemaRef ds:uri="d00b8f54-f3cf-445f-8972-2afa33eddb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705C8C-F6FC-4E08-AE9C-8009FF026D60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1c83ee7e-6573-437d-9db5-48e4d246fba7"/>
    <ds:schemaRef ds:uri="http://www.w3.org/XML/1998/namespace"/>
    <ds:schemaRef ds:uri="http://purl.org/dc/dcmitype/"/>
    <ds:schemaRef ds:uri="d00b8f54-f3cf-445f-8972-2afa33eddbf2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91BF5D4-D722-496A-B503-FF2C9B34D2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1154</Words>
  <Application>Microsoft Macintosh PowerPoint</Application>
  <PresentationFormat>Widescreen</PresentationFormat>
  <Paragraphs>134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CMU Serif</vt:lpstr>
      <vt:lpstr>Inter Light</vt:lpstr>
      <vt:lpstr>Neue Montreal</vt:lpstr>
      <vt:lpstr>Raleway</vt:lpstr>
      <vt:lpstr>Office Theme</vt:lpstr>
      <vt:lpstr>Office Theme</vt:lpstr>
      <vt:lpstr>Spectra</vt:lpstr>
      <vt:lpstr>Purpose</vt:lpstr>
      <vt:lpstr>Problem</vt:lpstr>
      <vt:lpstr>Solution</vt:lpstr>
      <vt:lpstr>Solution</vt:lpstr>
      <vt:lpstr>Tech Stack</vt:lpstr>
      <vt:lpstr>Tech Stack</vt:lpstr>
      <vt:lpstr>Why now ?</vt:lpstr>
      <vt:lpstr>Why now ?</vt:lpstr>
      <vt:lpstr>Market</vt:lpstr>
      <vt:lpstr>Target Audience</vt:lpstr>
      <vt:lpstr>Business model</vt:lpstr>
      <vt:lpstr>Demo</vt:lpstr>
      <vt:lpstr>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Vectra</dc:title>
  <dc:creator>Стас Станимиров Узунов</dc:creator>
  <cp:lastModifiedBy>Валери Т. Иванов</cp:lastModifiedBy>
  <cp:revision>237</cp:revision>
  <dcterms:created xsi:type="dcterms:W3CDTF">2023-01-23T06:56:28Z</dcterms:created>
  <dcterms:modified xsi:type="dcterms:W3CDTF">2024-03-31T09:28:22Z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0x0101008DFA87E0EA95954FAAA043472012DDC2</vt:lpwstr>
  </property>
</Properties>
</file>